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0" r:id="rId4"/>
    <p:sldId id="306" r:id="rId5"/>
    <p:sldId id="307" r:id="rId6"/>
    <p:sldId id="300" r:id="rId7"/>
    <p:sldId id="311" r:id="rId8"/>
    <p:sldId id="308" r:id="rId9"/>
    <p:sldId id="301" r:id="rId10"/>
    <p:sldId id="296" r:id="rId11"/>
    <p:sldId id="312" r:id="rId12"/>
    <p:sldId id="29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CCECFF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57065" autoAdjust="0"/>
  </p:normalViewPr>
  <p:slideViewPr>
    <p:cSldViewPr snapToGrid="0" snapToObjects="1">
      <p:cViewPr varScale="1">
        <p:scale>
          <a:sx n="51" d="100"/>
          <a:sy n="51" d="100"/>
        </p:scale>
        <p:origin x="2165" y="34"/>
      </p:cViewPr>
      <p:guideLst>
        <p:guide orient="horz" pos="4021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3CAD-857D-494C-950A-FA00EEFC5BF5}" type="doc">
      <dgm:prSet loTypeId="urn:microsoft.com/office/officeart/2005/8/layout/pyramid4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12B1A9EF-202F-41DE-87F5-D950B3AE6088}">
      <dgm:prSet phldrT="[Text]"/>
      <dgm:spPr/>
      <dgm:t>
        <a:bodyPr/>
        <a:lstStyle/>
        <a:p>
          <a:r>
            <a:rPr lang="en-NZ" dirty="0" smtClean="0">
              <a:latin typeface="+mj-lt"/>
            </a:rPr>
            <a:t>Practice</a:t>
          </a:r>
          <a:endParaRPr lang="en-NZ" dirty="0">
            <a:latin typeface="+mj-lt"/>
          </a:endParaRPr>
        </a:p>
      </dgm:t>
    </dgm:pt>
    <dgm:pt modelId="{11556136-5B82-46B4-8E43-66BFECFD7915}" type="parTrans" cxnId="{FB968727-00F3-4247-8CC3-EF4F3DCE88E3}">
      <dgm:prSet/>
      <dgm:spPr/>
      <dgm:t>
        <a:bodyPr/>
        <a:lstStyle/>
        <a:p>
          <a:endParaRPr lang="en-NZ"/>
        </a:p>
      </dgm:t>
    </dgm:pt>
    <dgm:pt modelId="{67343CD3-8FBA-4B4E-B4A5-34B3FEBA40FD}" type="sibTrans" cxnId="{FB968727-00F3-4247-8CC3-EF4F3DCE88E3}">
      <dgm:prSet/>
      <dgm:spPr/>
      <dgm:t>
        <a:bodyPr/>
        <a:lstStyle/>
        <a:p>
          <a:endParaRPr lang="en-NZ"/>
        </a:p>
      </dgm:t>
    </dgm:pt>
    <dgm:pt modelId="{3AE8348C-EA1F-4A2D-8870-84DE8FC53234}">
      <dgm:prSet phldrT="[Text]"/>
      <dgm:spPr/>
      <dgm:t>
        <a:bodyPr/>
        <a:lstStyle/>
        <a:p>
          <a:r>
            <a:rPr lang="en-NZ" dirty="0" smtClean="0">
              <a:latin typeface="+mj-lt"/>
            </a:rPr>
            <a:t>Research</a:t>
          </a:r>
          <a:endParaRPr lang="en-NZ" dirty="0">
            <a:latin typeface="+mj-lt"/>
          </a:endParaRPr>
        </a:p>
      </dgm:t>
    </dgm:pt>
    <dgm:pt modelId="{BE09363D-7737-454F-8E03-484E737317F1}" type="parTrans" cxnId="{40ACFC76-CDB7-438F-9FF8-42890E958866}">
      <dgm:prSet/>
      <dgm:spPr/>
      <dgm:t>
        <a:bodyPr/>
        <a:lstStyle/>
        <a:p>
          <a:endParaRPr lang="en-NZ"/>
        </a:p>
      </dgm:t>
    </dgm:pt>
    <dgm:pt modelId="{26BFD43C-1344-4FCD-ACD2-54FC95E82495}" type="sibTrans" cxnId="{40ACFC76-CDB7-438F-9FF8-42890E958866}">
      <dgm:prSet/>
      <dgm:spPr/>
      <dgm:t>
        <a:bodyPr/>
        <a:lstStyle/>
        <a:p>
          <a:endParaRPr lang="en-NZ"/>
        </a:p>
      </dgm:t>
    </dgm:pt>
    <dgm:pt modelId="{1BE21547-52CB-4E9E-8AB6-23B759E10AF6}">
      <dgm:prSet phldrT="[Text]"/>
      <dgm:spPr/>
      <dgm:t>
        <a:bodyPr/>
        <a:lstStyle/>
        <a:p>
          <a:r>
            <a:rPr lang="en-NZ" dirty="0" smtClean="0">
              <a:latin typeface="+mj-lt"/>
            </a:rPr>
            <a:t>NZFVC</a:t>
          </a:r>
          <a:endParaRPr lang="en-NZ" dirty="0">
            <a:latin typeface="+mj-lt"/>
          </a:endParaRPr>
        </a:p>
      </dgm:t>
    </dgm:pt>
    <dgm:pt modelId="{E0971C65-807B-4BEE-9CD0-4AF02DCA6111}" type="parTrans" cxnId="{7EB545C6-D59E-46CD-A7C7-7048CF336CDB}">
      <dgm:prSet/>
      <dgm:spPr/>
      <dgm:t>
        <a:bodyPr/>
        <a:lstStyle/>
        <a:p>
          <a:endParaRPr lang="en-NZ"/>
        </a:p>
      </dgm:t>
    </dgm:pt>
    <dgm:pt modelId="{9C5B6A9A-CFFF-4501-A820-B4AEAAC28074}" type="sibTrans" cxnId="{7EB545C6-D59E-46CD-A7C7-7048CF336CDB}">
      <dgm:prSet/>
      <dgm:spPr/>
      <dgm:t>
        <a:bodyPr/>
        <a:lstStyle/>
        <a:p>
          <a:endParaRPr lang="en-NZ"/>
        </a:p>
      </dgm:t>
    </dgm:pt>
    <dgm:pt modelId="{8200769F-D061-45D1-9CD9-E5B1632BEE29}">
      <dgm:prSet phldrT="[Text]"/>
      <dgm:spPr/>
      <dgm:t>
        <a:bodyPr/>
        <a:lstStyle/>
        <a:p>
          <a:r>
            <a:rPr lang="en-NZ" dirty="0" smtClean="0">
              <a:latin typeface="+mj-lt"/>
            </a:rPr>
            <a:t>Policy</a:t>
          </a:r>
          <a:endParaRPr lang="en-NZ" dirty="0">
            <a:latin typeface="+mj-lt"/>
          </a:endParaRPr>
        </a:p>
      </dgm:t>
    </dgm:pt>
    <dgm:pt modelId="{DA12A085-23B8-42DD-957F-979842D035B9}" type="parTrans" cxnId="{BBA2EF85-37A0-439F-A7F6-02F93D2D65F5}">
      <dgm:prSet/>
      <dgm:spPr/>
      <dgm:t>
        <a:bodyPr/>
        <a:lstStyle/>
        <a:p>
          <a:endParaRPr lang="en-NZ"/>
        </a:p>
      </dgm:t>
    </dgm:pt>
    <dgm:pt modelId="{57CAA0A8-B284-44D9-BBEF-50D46BC55D43}" type="sibTrans" cxnId="{BBA2EF85-37A0-439F-A7F6-02F93D2D65F5}">
      <dgm:prSet/>
      <dgm:spPr/>
      <dgm:t>
        <a:bodyPr/>
        <a:lstStyle/>
        <a:p>
          <a:endParaRPr lang="en-NZ"/>
        </a:p>
      </dgm:t>
    </dgm:pt>
    <dgm:pt modelId="{E2392603-DEAE-458D-AFBF-CDCF3273EF34}" type="pres">
      <dgm:prSet presAssocID="{D9043CAD-857D-494C-950A-FA00EEFC5BF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F1E47878-6B76-4359-A2AC-668D1224ABA9}" type="pres">
      <dgm:prSet presAssocID="{D9043CAD-857D-494C-950A-FA00EEFC5BF5}" presName="triangle1" presStyleLbl="node1" presStyleIdx="0" presStyleCnt="4" custLinFactNeighborX="3820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C814F3D-FDA3-4C0E-89EC-CE7733EF75F3}" type="pres">
      <dgm:prSet presAssocID="{D9043CAD-857D-494C-950A-FA00EEFC5BF5}" presName="triangle2" presStyleLbl="node1" presStyleIdx="1" presStyleCnt="4" custLinFactNeighborX="38593" custLinFactNeighborY="-77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F62A55C-0DD7-4225-AF34-434E273583E2}" type="pres">
      <dgm:prSet presAssocID="{D9043CAD-857D-494C-950A-FA00EEFC5BF5}" presName="triangle3" presStyleLbl="node1" presStyleIdx="2" presStyleCnt="4" custLinFactNeighborX="38204" custLinFactNeighborY="276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DC0A1E3-C329-49AF-91A9-A50CAF88ABFA}" type="pres">
      <dgm:prSet presAssocID="{D9043CAD-857D-494C-950A-FA00EEFC5BF5}" presName="triangle4" presStyleLbl="node1" presStyleIdx="3" presStyleCnt="4" custScaleY="98821" custLinFactNeighborX="39238" custLinFactNeighborY="59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BA2EF85-37A0-439F-A7F6-02F93D2D65F5}" srcId="{D9043CAD-857D-494C-950A-FA00EEFC5BF5}" destId="{8200769F-D061-45D1-9CD9-E5B1632BEE29}" srcOrd="3" destOrd="0" parTransId="{DA12A085-23B8-42DD-957F-979842D035B9}" sibTransId="{57CAA0A8-B284-44D9-BBEF-50D46BC55D43}"/>
    <dgm:cxn modelId="{40ACFC76-CDB7-438F-9FF8-42890E958866}" srcId="{D9043CAD-857D-494C-950A-FA00EEFC5BF5}" destId="{3AE8348C-EA1F-4A2D-8870-84DE8FC53234}" srcOrd="1" destOrd="0" parTransId="{BE09363D-7737-454F-8E03-484E737317F1}" sibTransId="{26BFD43C-1344-4FCD-ACD2-54FC95E82495}"/>
    <dgm:cxn modelId="{0F01A580-550D-4FEF-ADA1-9204BAB358FE}" type="presOf" srcId="{8200769F-D061-45D1-9CD9-E5B1632BEE29}" destId="{8DC0A1E3-C329-49AF-91A9-A50CAF88ABFA}" srcOrd="0" destOrd="0" presId="urn:microsoft.com/office/officeart/2005/8/layout/pyramid4"/>
    <dgm:cxn modelId="{D941AA72-BA68-40C7-9A19-550D5E0EEAB3}" type="presOf" srcId="{3AE8348C-EA1F-4A2D-8870-84DE8FC53234}" destId="{DC814F3D-FDA3-4C0E-89EC-CE7733EF75F3}" srcOrd="0" destOrd="0" presId="urn:microsoft.com/office/officeart/2005/8/layout/pyramid4"/>
    <dgm:cxn modelId="{4DD38F03-7C76-467E-9EC9-8A9364CB63E0}" type="presOf" srcId="{D9043CAD-857D-494C-950A-FA00EEFC5BF5}" destId="{E2392603-DEAE-458D-AFBF-CDCF3273EF34}" srcOrd="0" destOrd="0" presId="urn:microsoft.com/office/officeart/2005/8/layout/pyramid4"/>
    <dgm:cxn modelId="{FB968727-00F3-4247-8CC3-EF4F3DCE88E3}" srcId="{D9043CAD-857D-494C-950A-FA00EEFC5BF5}" destId="{12B1A9EF-202F-41DE-87F5-D950B3AE6088}" srcOrd="0" destOrd="0" parTransId="{11556136-5B82-46B4-8E43-66BFECFD7915}" sibTransId="{67343CD3-8FBA-4B4E-B4A5-34B3FEBA40FD}"/>
    <dgm:cxn modelId="{8A3EA1C6-2503-424B-AA97-C56A13ABC19C}" type="presOf" srcId="{12B1A9EF-202F-41DE-87F5-D950B3AE6088}" destId="{F1E47878-6B76-4359-A2AC-668D1224ABA9}" srcOrd="0" destOrd="0" presId="urn:microsoft.com/office/officeart/2005/8/layout/pyramid4"/>
    <dgm:cxn modelId="{A11F784D-2156-441B-83F7-031B88404AD5}" type="presOf" srcId="{1BE21547-52CB-4E9E-8AB6-23B759E10AF6}" destId="{2F62A55C-0DD7-4225-AF34-434E273583E2}" srcOrd="0" destOrd="0" presId="urn:microsoft.com/office/officeart/2005/8/layout/pyramid4"/>
    <dgm:cxn modelId="{7EB545C6-D59E-46CD-A7C7-7048CF336CDB}" srcId="{D9043CAD-857D-494C-950A-FA00EEFC5BF5}" destId="{1BE21547-52CB-4E9E-8AB6-23B759E10AF6}" srcOrd="2" destOrd="0" parTransId="{E0971C65-807B-4BEE-9CD0-4AF02DCA6111}" sibTransId="{9C5B6A9A-CFFF-4501-A820-B4AEAAC28074}"/>
    <dgm:cxn modelId="{1B96F68C-5283-4161-887D-988B70548AB4}" type="presParOf" srcId="{E2392603-DEAE-458D-AFBF-CDCF3273EF34}" destId="{F1E47878-6B76-4359-A2AC-668D1224ABA9}" srcOrd="0" destOrd="0" presId="urn:microsoft.com/office/officeart/2005/8/layout/pyramid4"/>
    <dgm:cxn modelId="{D7514C66-7723-485D-9462-40D8E0C97791}" type="presParOf" srcId="{E2392603-DEAE-458D-AFBF-CDCF3273EF34}" destId="{DC814F3D-FDA3-4C0E-89EC-CE7733EF75F3}" srcOrd="1" destOrd="0" presId="urn:microsoft.com/office/officeart/2005/8/layout/pyramid4"/>
    <dgm:cxn modelId="{F583ECE5-5501-41C5-B383-7161EFCFD3A3}" type="presParOf" srcId="{E2392603-DEAE-458D-AFBF-CDCF3273EF34}" destId="{2F62A55C-0DD7-4225-AF34-434E273583E2}" srcOrd="2" destOrd="0" presId="urn:microsoft.com/office/officeart/2005/8/layout/pyramid4"/>
    <dgm:cxn modelId="{6DB775D8-0E34-4BD1-9544-3F48A3CED58F}" type="presParOf" srcId="{E2392603-DEAE-458D-AFBF-CDCF3273EF34}" destId="{8DC0A1E3-C329-49AF-91A9-A50CAF88ABF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 smtClean="0"/>
              <a:t>based on successful programmes, research, and</a:t>
            </a:r>
            <a:r>
              <a:rPr lang="en-NZ" b="1" baseline="0" dirty="0" smtClean="0"/>
              <a:t> interventions including by other organisations</a:t>
            </a:r>
            <a:r>
              <a:rPr lang="en-NZ" b="1" dirty="0" smtClean="0"/>
              <a:t> </a:t>
            </a: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2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3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95CC7-D72B-437C-8E1B-09D745D816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1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4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6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0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 smtClean="0"/>
              <a:t>ACKNOWLEDGEMENTS </a:t>
            </a:r>
          </a:p>
          <a:p>
            <a:r>
              <a:rPr lang="en-NZ" b="1" dirty="0" smtClean="0"/>
              <a:t>MSD It’s not OK campaign . Auckland Council </a:t>
            </a:r>
            <a:r>
              <a:rPr lang="en-NZ" sz="1200" dirty="0" smtClean="0"/>
              <a:t>Community Action Youth and Drugs; </a:t>
            </a:r>
            <a:r>
              <a:rPr lang="en-NZ" sz="1200" b="1" dirty="0" smtClean="0"/>
              <a:t>Shine</a:t>
            </a:r>
          </a:p>
          <a:p>
            <a:endParaRPr lang="en-NZ" b="1" dirty="0" smtClean="0"/>
          </a:p>
          <a:p>
            <a:endParaRPr lang="en-NZ" sz="10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baseline="30000" dirty="0" smtClean="0">
              <a:solidFill>
                <a:srgbClr val="00B0F0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5C630-0FE4-478E-A3D9-2FB76FE6ACA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30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4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2289389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35012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5941536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Thursday, 7 April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870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7/04/2016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28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9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2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5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3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63120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4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4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6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0283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220283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01270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501270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501270" y="6383338"/>
            <a:ext cx="642730" cy="474662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A-LC-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29" y="271463"/>
            <a:ext cx="1851396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t>Thursday, 7 April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273D47-4622-4126-88C7-741F0D23EC3F}" type="datetimeFigureOut">
              <a:rPr lang="en-N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/>
              <a:t>7/04/2016</a:t>
            </a:fld>
            <a:endParaRPr lang="en-N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N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BBD780A-CDC7-471C-AD1E-FC271B5135CF}" type="slidenum">
              <a:rPr lang="en-NZ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400"/>
              <a:t>‹#›</a:t>
            </a:fld>
            <a:endParaRPr lang="en-NZ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fvc.org.n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hyperlink" Target="http://www.equity.auckland.ac.n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7538" y="1477108"/>
            <a:ext cx="8178312" cy="275011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NZ" sz="3200" b="0" dirty="0">
                <a:solidFill>
                  <a:prstClr val="white"/>
                </a:solidFill>
                <a:ea typeface="+mn-ea"/>
                <a:cs typeface="+mn-cs"/>
              </a:rPr>
              <a:t>From Acorn to Oak:  </a:t>
            </a:r>
            <a:r>
              <a:rPr lang="en-NZ" sz="2400" b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NZ" sz="2400" b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2400" b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400" b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dirty="0" smtClean="0"/>
              <a:t>University of Auckland</a:t>
            </a:r>
            <a:br>
              <a:rPr lang="en-US" dirty="0" smtClean="0"/>
            </a:br>
            <a:r>
              <a:rPr lang="en-US" dirty="0" smtClean="0"/>
              <a:t>Family Violence Project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0400" y="4743450"/>
            <a:ext cx="8027987" cy="1072734"/>
          </a:xfrm>
        </p:spPr>
        <p:txBody>
          <a:bodyPr/>
          <a:lstStyle/>
          <a:p>
            <a:r>
              <a:rPr lang="en-US" dirty="0" smtClean="0"/>
              <a:t>Janet Fanslow, Assoc Prof., Co-Director, NZ Family Violence Clearinghouse</a:t>
            </a:r>
          </a:p>
          <a:p>
            <a:r>
              <a:rPr lang="en-US" dirty="0"/>
              <a:t>Trudie McNaughton, Pro-Vice Chancellor – Equity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 dirty="0" smtClean="0"/>
              <a:t>5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154" t="17674" r="24074" b="11050"/>
          <a:stretch/>
        </p:blipFill>
        <p:spPr>
          <a:xfrm>
            <a:off x="371538" y="0"/>
            <a:ext cx="8576311" cy="67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New Zealand Family Violence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Clearinghouse</a:t>
            </a:r>
            <a:endParaRPr lang="en-GB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  <a:hlinkClick r:id="rId3"/>
              </a:rPr>
              <a:t>www.nzfvc.org.nz</a:t>
            </a:r>
            <a:endParaRPr lang="en-GB" sz="28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GB" sz="2800" b="1" dirty="0">
                <a:latin typeface="Calibri" pitchFamily="34" charset="0"/>
              </a:rPr>
              <a:t>info@nzfvc.org.nz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The University of Auckland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 smtClean="0">
                <a:latin typeface="Calibri" pitchFamily="34" charset="0"/>
              </a:rPr>
              <a:t>Equity Office  - Te Ara Tautika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NZ" sz="2800" b="1" dirty="0" smtClean="0">
                <a:hlinkClick r:id="rId4"/>
              </a:rPr>
              <a:t>www.equity.auckland.ac.nz</a:t>
            </a:r>
            <a:endParaRPr lang="en-NZ" sz="2800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NZ" sz="2800" b="1" dirty="0" smtClean="0"/>
              <a:t>equity@auckland.ac.nz </a:t>
            </a:r>
            <a:endParaRPr lang="en-NZ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>
              <a:latin typeface="Calibri" pitchFamily="34" charset="0"/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77025" y="2281238"/>
            <a:ext cx="2157413" cy="2222500"/>
          </a:xfrm>
          <a:noFill/>
        </p:spPr>
      </p:pic>
      <p:pic>
        <p:nvPicPr>
          <p:cNvPr id="4" name="Picture 2" descr="N:\SocCom\NZFVC\Administrative\Logos\Superu\Superu positi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71" y="5329239"/>
            <a:ext cx="2019927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12" y="1704975"/>
            <a:ext cx="7959353" cy="3980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NZ" sz="3000" dirty="0" smtClean="0">
                <a:latin typeface="Calibri" pitchFamily="34" charset="0"/>
              </a:rPr>
              <a:t>Your </a:t>
            </a:r>
            <a:r>
              <a:rPr lang="en-NZ" sz="3000" dirty="0">
                <a:latin typeface="Calibri" pitchFamily="34" charset="0"/>
              </a:rPr>
              <a:t>national centre for research and information on family </a:t>
            </a:r>
            <a:r>
              <a:rPr lang="en-NZ" sz="3000" dirty="0" smtClean="0">
                <a:latin typeface="Calibri" pitchFamily="34" charset="0"/>
              </a:rPr>
              <a:t>&amp; </a:t>
            </a:r>
            <a:r>
              <a:rPr lang="en-NZ" sz="3000" dirty="0" err="1">
                <a:latin typeface="Calibri" pitchFamily="34" charset="0"/>
              </a:rPr>
              <a:t>whānau</a:t>
            </a:r>
            <a:r>
              <a:rPr lang="en-NZ" sz="3000" dirty="0">
                <a:latin typeface="Calibri" pitchFamily="34" charset="0"/>
              </a:rPr>
              <a:t> violence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NZ" sz="3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Link family violence</a:t>
            </a:r>
          </a:p>
          <a:p>
            <a:pPr marL="0" indent="0">
              <a:buNone/>
              <a:defRPr/>
            </a:pPr>
            <a:r>
              <a:rPr lang="en-NZ" sz="2800" dirty="0" smtClean="0">
                <a:latin typeface="Calibri" pitchFamily="34" charset="0"/>
              </a:rPr>
              <a:t>	research,  policy and practice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Central site for information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NZ" sz="2800" dirty="0" smtClean="0">
                <a:latin typeface="Calibri" pitchFamily="34" charset="0"/>
              </a:rPr>
              <a:t>Seek to support the </a:t>
            </a:r>
          </a:p>
          <a:p>
            <a:pPr marL="0" indent="0">
              <a:buNone/>
              <a:defRPr/>
            </a:pPr>
            <a:r>
              <a:rPr lang="en-NZ" sz="2800" dirty="0" smtClean="0">
                <a:latin typeface="Calibri" pitchFamily="34" charset="0"/>
              </a:rPr>
              <a:t>	effectiveness of work to reduce </a:t>
            </a:r>
          </a:p>
          <a:p>
            <a:pPr marL="0" indent="0">
              <a:buNone/>
              <a:defRPr/>
            </a:pPr>
            <a:r>
              <a:rPr lang="en-NZ" sz="2800" dirty="0" smtClean="0">
                <a:latin typeface="Calibri" pitchFamily="34" charset="0"/>
              </a:rPr>
              <a:t>	and eliminate violence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NZ" sz="3000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endParaRPr lang="en-NZ" sz="30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NZ" dirty="0" smtClean="0">
              <a:latin typeface="Calibri" pitchFamily="34" charset="0"/>
            </a:endParaRP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6612" y="0"/>
            <a:ext cx="1331912" cy="1371600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10547" y="186612"/>
            <a:ext cx="847219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65000"/>
              <a:defRPr/>
            </a:pPr>
            <a:r>
              <a:rPr lang="en-GB" sz="3600" b="1" dirty="0">
                <a:solidFill>
                  <a:prstClr val="black"/>
                </a:solidFill>
                <a:latin typeface="Calibri" pitchFamily="34" charset="0"/>
              </a:rPr>
              <a:t>New Zealand </a:t>
            </a:r>
            <a:r>
              <a:rPr lang="en-GB" sz="3600" b="1" dirty="0" smtClean="0">
                <a:solidFill>
                  <a:prstClr val="black"/>
                </a:solidFill>
                <a:latin typeface="Calibri" pitchFamily="34" charset="0"/>
              </a:rPr>
              <a:t>Family </a:t>
            </a:r>
            <a:r>
              <a:rPr lang="en-GB" sz="3600" b="1" dirty="0">
                <a:solidFill>
                  <a:prstClr val="black"/>
                </a:solidFill>
                <a:latin typeface="Calibri" pitchFamily="34" charset="0"/>
              </a:rPr>
              <a:t>Violence Clearinghouse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1748983"/>
              </p:ext>
            </p:extLst>
          </p:nvPr>
        </p:nvGraphicFramePr>
        <p:xfrm>
          <a:off x="3116421" y="2108719"/>
          <a:ext cx="6568752" cy="474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61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19" y="242340"/>
            <a:ext cx="7584081" cy="66269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Consistent with the “evidence to action theme” our reason for being is:</a:t>
            </a: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 ….</a:t>
            </a:r>
            <a:r>
              <a:rPr lang="en-NZ" i="1" dirty="0" smtClean="0"/>
              <a:t>that </a:t>
            </a:r>
            <a:r>
              <a:rPr lang="en-NZ" i="1" dirty="0"/>
              <a:t>access to high-quality information is critical in ensuring family violence prevention strategies and initiatives are effective and achieve the greatest possible success</a:t>
            </a:r>
            <a:r>
              <a:rPr lang="en-N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6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19" y="231074"/>
            <a:ext cx="7584081" cy="662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Ways of making knowledge accessible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100264" cy="4827984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Website</a:t>
            </a:r>
          </a:p>
          <a:p>
            <a:r>
              <a:rPr lang="en-NZ" dirty="0" smtClean="0"/>
              <a:t>Newsletter/Pānui</a:t>
            </a:r>
          </a:p>
          <a:p>
            <a:r>
              <a:rPr lang="en-NZ" dirty="0" smtClean="0"/>
              <a:t>Data Summaries</a:t>
            </a:r>
          </a:p>
          <a:p>
            <a:r>
              <a:rPr lang="en-NZ" dirty="0" smtClean="0"/>
              <a:t>Issues Papers</a:t>
            </a:r>
          </a:p>
          <a:p>
            <a:r>
              <a:rPr lang="en-NZ" dirty="0" smtClean="0"/>
              <a:t>Selected Bibliographies</a:t>
            </a:r>
          </a:p>
          <a:p>
            <a:r>
              <a:rPr lang="en-NZ" dirty="0" smtClean="0"/>
              <a:t>Seminars/Conferences</a:t>
            </a:r>
          </a:p>
          <a:p>
            <a:r>
              <a:rPr lang="en-NZ" dirty="0" smtClean="0"/>
              <a:t>Lending library</a:t>
            </a:r>
          </a:p>
          <a:p>
            <a:r>
              <a:rPr lang="en-NZ" dirty="0" smtClean="0"/>
              <a:t>Strategic literature searches</a:t>
            </a:r>
          </a:p>
          <a:p>
            <a:r>
              <a:rPr lang="en-NZ" dirty="0" smtClean="0"/>
              <a:t>Timeline of Family Violence responses from 1867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464496" cy="5301208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Community Engagement</a:t>
            </a:r>
          </a:p>
          <a:p>
            <a:r>
              <a:rPr lang="en-NZ" dirty="0" smtClean="0"/>
              <a:t>Information for:</a:t>
            </a:r>
          </a:p>
          <a:p>
            <a:pPr lvl="1">
              <a:buFontTx/>
              <a:buChar char="-"/>
            </a:pPr>
            <a:r>
              <a:rPr lang="en-NZ" dirty="0" smtClean="0"/>
              <a:t>Policy makers</a:t>
            </a:r>
          </a:p>
          <a:p>
            <a:pPr lvl="1">
              <a:buFontTx/>
              <a:buChar char="-"/>
            </a:pPr>
            <a:r>
              <a:rPr lang="en-NZ" dirty="0" smtClean="0"/>
              <a:t>Practitioners</a:t>
            </a:r>
            <a:endParaRPr lang="en-NZ" dirty="0"/>
          </a:p>
          <a:p>
            <a:pPr lvl="1">
              <a:buFontTx/>
              <a:buChar char="-"/>
            </a:pPr>
            <a:r>
              <a:rPr lang="en-NZ" dirty="0" smtClean="0"/>
              <a:t>Researchers</a:t>
            </a:r>
            <a:endParaRPr lang="en-NZ" dirty="0"/>
          </a:p>
          <a:p>
            <a:pPr lvl="1">
              <a:buFontTx/>
              <a:buChar char="-"/>
            </a:pPr>
            <a:r>
              <a:rPr lang="en-NZ" dirty="0" smtClean="0"/>
              <a:t>Students </a:t>
            </a:r>
          </a:p>
          <a:p>
            <a:pPr lvl="1">
              <a:buFontTx/>
              <a:buChar char="-"/>
            </a:pPr>
            <a:r>
              <a:rPr lang="en-NZ" dirty="0" smtClean="0"/>
              <a:t>Media</a:t>
            </a:r>
          </a:p>
          <a:p>
            <a:pPr lvl="1">
              <a:buFontTx/>
              <a:buChar char="-"/>
            </a:pPr>
            <a:r>
              <a:rPr lang="en-NZ" dirty="0" smtClean="0"/>
              <a:t>The general public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Oval 5"/>
          <p:cNvSpPr/>
          <p:nvPr/>
        </p:nvSpPr>
        <p:spPr>
          <a:xfrm>
            <a:off x="250724" y="2743200"/>
            <a:ext cx="2816942" cy="5751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07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NZ" dirty="0" smtClean="0"/>
              <a:t> </a:t>
            </a:r>
            <a:endParaRPr lang="en-GB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NZ" b="1" dirty="0" smtClean="0">
                <a:latin typeface="Calibri" pitchFamily="34" charset="0"/>
              </a:rPr>
              <a:t>Publications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NZ" b="1" dirty="0" smtClean="0">
                <a:latin typeface="Calibri" pitchFamily="34" charset="0"/>
              </a:rPr>
              <a:t> and events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NZ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NZ" dirty="0" smtClean="0">
                <a:latin typeface="Calibri" pitchFamily="34" charset="0"/>
              </a:rPr>
              <a:t>Issues papers, data summaries, monthly newsletter, selected bibliographies </a:t>
            </a:r>
          </a:p>
          <a:p>
            <a:pPr eaLnBrk="1" hangingPunct="1">
              <a:buNone/>
              <a:defRPr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NZ" dirty="0" smtClean="0">
                <a:latin typeface="Calibri" pitchFamily="34" charset="0"/>
              </a:rPr>
              <a:t>One-day conferences, seminars</a:t>
            </a:r>
          </a:p>
          <a:p>
            <a:pPr eaLnBrk="1" hangingPunct="1">
              <a:buNone/>
              <a:defRPr/>
            </a:pPr>
            <a:endParaRPr lang="en-GB" b="1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04813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55875" y="836613"/>
            <a:ext cx="474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Arial" charset="0"/>
              </a:rPr>
              <a:t>New Zealand Family Violence Clearinghouse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653260"/>
            <a:ext cx="5063367" cy="3901776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800" dirty="0" smtClean="0"/>
              <a:t>University critic and conscience responsibility 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800" dirty="0" smtClean="0"/>
              <a:t>Health safety and wellbeing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2800" dirty="0" smtClean="0"/>
              <a:t>To meet our equity goals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2800" dirty="0"/>
          </a:p>
          <a:p>
            <a:r>
              <a:rPr lang="en-NZ" dirty="0" smtClean="0"/>
              <a:t> </a:t>
            </a:r>
          </a:p>
          <a:p>
            <a:endParaRPr lang="en-N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866" y="616946"/>
            <a:ext cx="4370400" cy="1806098"/>
          </a:xfrm>
        </p:spPr>
        <p:txBody>
          <a:bodyPr/>
          <a:lstStyle/>
          <a:p>
            <a:r>
              <a:rPr lang="en-NZ" sz="4000" dirty="0" smtClean="0"/>
              <a:t>Why a family violence project?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89" y="981850"/>
            <a:ext cx="2569224" cy="54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6" y="1169233"/>
            <a:ext cx="4370400" cy="429018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6" y="899410"/>
            <a:ext cx="8027984" cy="58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Evidence to Action: Key steps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Benchmarking</a:t>
            </a:r>
          </a:p>
          <a:p>
            <a:r>
              <a:rPr lang="en-NZ" dirty="0" smtClean="0"/>
              <a:t>Stakeholder engagement</a:t>
            </a:r>
          </a:p>
          <a:p>
            <a:r>
              <a:rPr lang="en-NZ" dirty="0" smtClean="0"/>
              <a:t>Policy, Guidelines, Implementation Plan, (training, communications)  </a:t>
            </a:r>
          </a:p>
          <a:p>
            <a:r>
              <a:rPr lang="en-NZ" dirty="0"/>
              <a:t>O</a:t>
            </a:r>
            <a:r>
              <a:rPr lang="en-NZ" dirty="0" smtClean="0"/>
              <a:t>ngoing review  </a:t>
            </a:r>
            <a:endParaRPr lang="en-NZ" dirty="0"/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3175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458200" cy="685800"/>
          </a:xfrm>
        </p:spPr>
        <p:txBody>
          <a:bodyPr/>
          <a:lstStyle/>
          <a:p>
            <a:r>
              <a:rPr lang="en-NZ" dirty="0" smtClean="0"/>
              <a:t>Key factors in progress to date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Engaging leadership support</a:t>
            </a:r>
          </a:p>
          <a:p>
            <a:r>
              <a:rPr lang="en-NZ" dirty="0" smtClean="0"/>
              <a:t>Credibility </a:t>
            </a:r>
          </a:p>
          <a:p>
            <a:pPr lvl="1"/>
            <a:r>
              <a:rPr lang="en-NZ" dirty="0" smtClean="0"/>
              <a:t>Personal</a:t>
            </a:r>
          </a:p>
          <a:p>
            <a:pPr lvl="1"/>
            <a:r>
              <a:rPr lang="en-NZ" dirty="0"/>
              <a:t>Q</a:t>
            </a:r>
            <a:r>
              <a:rPr lang="en-NZ" dirty="0" smtClean="0"/>
              <a:t>uality of evidence</a:t>
            </a:r>
          </a:p>
          <a:p>
            <a:r>
              <a:rPr lang="en-NZ" dirty="0" smtClean="0"/>
              <a:t>Communication </a:t>
            </a:r>
          </a:p>
          <a:p>
            <a:r>
              <a:rPr lang="en-NZ" dirty="0" smtClean="0"/>
              <a:t>Relationships</a:t>
            </a:r>
          </a:p>
          <a:p>
            <a:r>
              <a:rPr lang="en-NZ" dirty="0" smtClean="0"/>
              <a:t>Resources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39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280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Custom Design</vt:lpstr>
      <vt:lpstr>Office Theme</vt:lpstr>
      <vt:lpstr>From Acorn to Oak:    University of Auckland Family Violence Project</vt:lpstr>
      <vt:lpstr>PowerPoint Presentation</vt:lpstr>
      <vt:lpstr>PowerPoint Presentation</vt:lpstr>
      <vt:lpstr>Ways of making knowledge accessible</vt:lpstr>
      <vt:lpstr> </vt:lpstr>
      <vt:lpstr>Why a family violence project?</vt:lpstr>
      <vt:lpstr>PowerPoint Presentation</vt:lpstr>
      <vt:lpstr>Evidence to Action: Key steps</vt:lpstr>
      <vt:lpstr>Key factors in progress to 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Trudie McNaughton</cp:lastModifiedBy>
  <cp:revision>147</cp:revision>
  <cp:lastPrinted>2016-03-24T03:58:07Z</cp:lastPrinted>
  <dcterms:created xsi:type="dcterms:W3CDTF">2015-05-10T23:22:16Z</dcterms:created>
  <dcterms:modified xsi:type="dcterms:W3CDTF">2016-04-07T03:19:45Z</dcterms:modified>
</cp:coreProperties>
</file>